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76" r:id="rId4"/>
    <p:sldId id="258" r:id="rId5"/>
    <p:sldId id="259" r:id="rId6"/>
    <p:sldId id="260" r:id="rId7"/>
    <p:sldId id="275" r:id="rId8"/>
    <p:sldId id="277" r:id="rId9"/>
    <p:sldId id="261" r:id="rId10"/>
    <p:sldId id="262" r:id="rId11"/>
    <p:sldId id="265" r:id="rId12"/>
    <p:sldId id="266" r:id="rId13"/>
    <p:sldId id="267" r:id="rId14"/>
    <p:sldId id="268" r:id="rId15"/>
    <p:sldId id="269" r:id="rId16"/>
    <p:sldId id="270"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D3EC8831-DD14-42F5-92FB-08722D2C5E18}" type="datetimeFigureOut">
              <a:rPr lang="en-US" smtClean="0"/>
              <a:t>5/26/2022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5F7C4D20-26DD-4ABE-BC0A-840AB53DD899}"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3EC8831-DD14-42F5-92FB-08722D2C5E18}" type="datetimeFigureOut">
              <a:rPr lang="en-US" smtClean="0"/>
              <a:t>5/26/2022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7C4D20-26DD-4ABE-BC0A-840AB53DD89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3EC8831-DD14-42F5-92FB-08722D2C5E18}" type="datetimeFigureOut">
              <a:rPr lang="en-US" smtClean="0"/>
              <a:t>5/26/2022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7C4D20-26DD-4ABE-BC0A-840AB53DD89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D3EC8831-DD14-42F5-92FB-08722D2C5E18}" type="datetimeFigureOut">
              <a:rPr lang="en-US" smtClean="0"/>
              <a:t>5/26/2022</a:t>
            </a:fld>
            <a:endParaRPr lang="en-US"/>
          </a:p>
        </p:txBody>
      </p:sp>
      <p:sp>
        <p:nvSpPr>
          <p:cNvPr id="9" name="Slide Number Placeholder 8"/>
          <p:cNvSpPr>
            <a:spLocks noGrp="1"/>
          </p:cNvSpPr>
          <p:nvPr>
            <p:ph type="sldNum" sz="quarter" idx="15"/>
          </p:nvPr>
        </p:nvSpPr>
        <p:spPr/>
        <p:txBody>
          <a:bodyPr rtlCol="0"/>
          <a:lstStyle/>
          <a:p>
            <a:fld id="{5F7C4D20-26DD-4ABE-BC0A-840AB53DD899}"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3EC8831-DD14-42F5-92FB-08722D2C5E18}" type="datetimeFigureOut">
              <a:rPr lang="en-US" smtClean="0"/>
              <a:t>5/26/2022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5F7C4D20-26DD-4ABE-BC0A-840AB53DD89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D3EC8831-DD14-42F5-92FB-08722D2C5E18}" type="datetimeFigureOut">
              <a:rPr lang="en-US" smtClean="0"/>
              <a:t>5/26/2022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7C4D20-26DD-4ABE-BC0A-840AB53DD899}"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D3EC8831-DD14-42F5-92FB-08722D2C5E18}" type="datetimeFigureOut">
              <a:rPr lang="en-US" smtClean="0"/>
              <a:t>5/26/2022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7C4D20-26DD-4ABE-BC0A-840AB53DD899}"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D3EC8831-DD14-42F5-92FB-08722D2C5E18}" type="datetimeFigureOut">
              <a:rPr lang="en-US" smtClean="0"/>
              <a:t>5/26/2022</a:t>
            </a:fld>
            <a:endParaRPr lang="en-US"/>
          </a:p>
        </p:txBody>
      </p:sp>
      <p:sp>
        <p:nvSpPr>
          <p:cNvPr id="7" name="Slide Number Placeholder 6"/>
          <p:cNvSpPr>
            <a:spLocks noGrp="1"/>
          </p:cNvSpPr>
          <p:nvPr>
            <p:ph type="sldNum" sz="quarter" idx="11"/>
          </p:nvPr>
        </p:nvSpPr>
        <p:spPr/>
        <p:txBody>
          <a:bodyPr rtlCol="0"/>
          <a:lstStyle/>
          <a:p>
            <a:fld id="{5F7C4D20-26DD-4ABE-BC0A-840AB53DD899}"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EC8831-DD14-42F5-92FB-08722D2C5E18}" type="datetimeFigureOut">
              <a:rPr lang="en-US" smtClean="0"/>
              <a:t>5/26/2022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7C4D20-26DD-4ABE-BC0A-840AB53DD89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D3EC8831-DD14-42F5-92FB-08722D2C5E18}" type="datetimeFigureOut">
              <a:rPr lang="en-US" smtClean="0"/>
              <a:t>5/26/2022</a:t>
            </a:fld>
            <a:endParaRPr lang="en-US"/>
          </a:p>
        </p:txBody>
      </p:sp>
      <p:sp>
        <p:nvSpPr>
          <p:cNvPr id="22" name="Slide Number Placeholder 21"/>
          <p:cNvSpPr>
            <a:spLocks noGrp="1"/>
          </p:cNvSpPr>
          <p:nvPr>
            <p:ph type="sldNum" sz="quarter" idx="15"/>
          </p:nvPr>
        </p:nvSpPr>
        <p:spPr/>
        <p:txBody>
          <a:bodyPr rtlCol="0"/>
          <a:lstStyle/>
          <a:p>
            <a:fld id="{5F7C4D20-26DD-4ABE-BC0A-840AB53DD899}"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3EC8831-DD14-42F5-92FB-08722D2C5E18}" type="datetimeFigureOut">
              <a:rPr lang="en-US" smtClean="0"/>
              <a:t>5/26/2022</a:t>
            </a:fld>
            <a:endParaRPr lang="en-US"/>
          </a:p>
        </p:txBody>
      </p:sp>
      <p:sp>
        <p:nvSpPr>
          <p:cNvPr id="18" name="Slide Number Placeholder 17"/>
          <p:cNvSpPr>
            <a:spLocks noGrp="1"/>
          </p:cNvSpPr>
          <p:nvPr>
            <p:ph type="sldNum" sz="quarter" idx="11"/>
          </p:nvPr>
        </p:nvSpPr>
        <p:spPr/>
        <p:txBody>
          <a:bodyPr rtlCol="0"/>
          <a:lstStyle/>
          <a:p>
            <a:fld id="{5F7C4D20-26DD-4ABE-BC0A-840AB53DD899}"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3EC8831-DD14-42F5-92FB-08722D2C5E18}" type="datetimeFigureOut">
              <a:rPr lang="en-US" smtClean="0"/>
              <a:t>5/26/2022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F7C4D20-26DD-4ABE-BC0A-840AB53DD89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143000"/>
            <a:ext cx="7086600" cy="2438400"/>
          </a:xfrm>
        </p:spPr>
        <p:txBody>
          <a:bodyPr/>
          <a:lstStyle/>
          <a:p>
            <a:r>
              <a:rPr lang="en-US" dirty="0" smtClean="0"/>
              <a:t>SOCIAL INCLSUION IN NIGERIA</a:t>
            </a:r>
            <a:endParaRPr lang="en-US" dirty="0"/>
          </a:p>
        </p:txBody>
      </p:sp>
      <p:sp>
        <p:nvSpPr>
          <p:cNvPr id="3" name="Subtitle 2"/>
          <p:cNvSpPr>
            <a:spLocks noGrp="1"/>
          </p:cNvSpPr>
          <p:nvPr>
            <p:ph type="subTitle" idx="1"/>
          </p:nvPr>
        </p:nvSpPr>
        <p:spPr>
          <a:xfrm>
            <a:off x="2286000" y="4419600"/>
            <a:ext cx="6172200" cy="1752600"/>
          </a:xfrm>
        </p:spPr>
        <p:txBody>
          <a:bodyPr>
            <a:normAutofit lnSpcReduction="10000"/>
          </a:bodyPr>
          <a:lstStyle/>
          <a:p>
            <a:r>
              <a:rPr lang="en-US" dirty="0" smtClean="0"/>
              <a:t>PRESENTED BY  </a:t>
            </a:r>
          </a:p>
          <a:p>
            <a:endParaRPr lang="en-US" dirty="0" smtClean="0"/>
          </a:p>
          <a:p>
            <a:r>
              <a:rPr lang="en-US" dirty="0" smtClean="0"/>
              <a:t>EMMANUEL AYOGU</a:t>
            </a:r>
          </a:p>
          <a:p>
            <a:r>
              <a:rPr lang="en-US" i="1" dirty="0" smtClean="0"/>
              <a:t>Chief Operating Officer</a:t>
            </a:r>
          </a:p>
          <a:p>
            <a:r>
              <a:rPr lang="en-US" dirty="0" smtClean="0"/>
              <a:t>CEDAR SEED FOUNDATION</a:t>
            </a:r>
            <a:endParaRPr lang="en-US" dirty="0"/>
          </a:p>
        </p:txBody>
      </p:sp>
    </p:spTree>
    <p:extLst>
      <p:ext uri="{BB962C8B-B14F-4D97-AF65-F5344CB8AC3E}">
        <p14:creationId xmlns:p14="http://schemas.microsoft.com/office/powerpoint/2010/main" val="37774855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r>
              <a:rPr lang="en-US" dirty="0" smtClean="0"/>
              <a:t>Women and girls</a:t>
            </a:r>
            <a:endParaRPr lang="en-US" dirty="0"/>
          </a:p>
        </p:txBody>
      </p:sp>
      <p:sp>
        <p:nvSpPr>
          <p:cNvPr id="3" name="Content Placeholder 2"/>
          <p:cNvSpPr>
            <a:spLocks noGrp="1"/>
          </p:cNvSpPr>
          <p:nvPr>
            <p:ph sz="quarter" idx="1"/>
          </p:nvPr>
        </p:nvSpPr>
        <p:spPr>
          <a:xfrm>
            <a:off x="457200" y="914400"/>
            <a:ext cx="8001000" cy="5559552"/>
          </a:xfrm>
        </p:spPr>
        <p:txBody>
          <a:bodyPr>
            <a:normAutofit fontScale="77500" lnSpcReduction="20000"/>
          </a:bodyPr>
          <a:lstStyle/>
          <a:p>
            <a:pPr algn="just"/>
            <a:r>
              <a:rPr lang="en-US" dirty="0"/>
              <a:t>Women and girls face a range of formal and informal barriers to social inclusion. Gender inequality and discrimination against women and girls in Nigeria is a well-recognized cause of social exclusion. Nigeria ranks 139 out of 156 countries in the Gender Equality Index (World Bank, 2021, p. 20). </a:t>
            </a:r>
            <a:endParaRPr lang="en-US" dirty="0" smtClean="0"/>
          </a:p>
          <a:p>
            <a:pPr algn="just"/>
            <a:endParaRPr lang="en-US" dirty="0" smtClean="0"/>
          </a:p>
          <a:p>
            <a:pPr algn="just"/>
            <a:r>
              <a:rPr lang="en-US" dirty="0" smtClean="0"/>
              <a:t>The </a:t>
            </a:r>
            <a:r>
              <a:rPr lang="en-US" dirty="0"/>
              <a:t>barriers against women and girls arise from a combination of restricted access to employment, education, health services, legal rights and public participation, and gendered social norms that position women and girls as wives and caretakers while men and boys are breadwinners and decision makers</a:t>
            </a:r>
            <a:r>
              <a:rPr lang="en-US" dirty="0" smtClean="0"/>
              <a:t>.</a:t>
            </a:r>
          </a:p>
          <a:p>
            <a:pPr algn="just"/>
            <a:r>
              <a:rPr lang="en-US" dirty="0"/>
              <a:t>37 percent of women are not involved in decisions about their own health care, household purchases and visits to family or friends, and only 22 per cent of women have a bank account (NPC, 2019 p. 383-4). </a:t>
            </a:r>
          </a:p>
          <a:p>
            <a:pPr algn="just"/>
            <a:r>
              <a:rPr lang="en-US" dirty="0"/>
              <a:t>Following the 2019 elections, women make up 7.3 percent of the Nigerian Senate and 3.1 percent of the House of Representatives. No state governors are women (Kelly, 2019, p. 4). Many women and girls find it difficult to access vital and basic services. </a:t>
            </a:r>
            <a:endParaRPr lang="en-US" dirty="0" smtClean="0"/>
          </a:p>
          <a:p>
            <a:pPr marL="0" indent="0" algn="just">
              <a:buNone/>
            </a:pPr>
            <a:endParaRPr lang="en-US" dirty="0"/>
          </a:p>
          <a:p>
            <a:pPr marL="0" indent="0" algn="just">
              <a:buNone/>
            </a:pPr>
            <a:r>
              <a:rPr lang="en-US" dirty="0" smtClean="0"/>
              <a:t> </a:t>
            </a:r>
            <a:endParaRPr lang="en-US" dirty="0" smtClean="0"/>
          </a:p>
          <a:p>
            <a:pPr marL="0" indent="0" algn="just">
              <a:buNone/>
            </a:pPr>
            <a:endParaRPr lang="en-US" dirty="0"/>
          </a:p>
          <a:p>
            <a:endParaRPr lang="en-US" dirty="0"/>
          </a:p>
        </p:txBody>
      </p:sp>
    </p:spTree>
    <p:extLst>
      <p:ext uri="{BB962C8B-B14F-4D97-AF65-F5344CB8AC3E}">
        <p14:creationId xmlns:p14="http://schemas.microsoft.com/office/powerpoint/2010/main" val="26512865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r>
              <a:rPr lang="en-US" dirty="0" smtClean="0"/>
              <a:t>People with disabilities</a:t>
            </a:r>
            <a:endParaRPr lang="en-US" dirty="0"/>
          </a:p>
        </p:txBody>
      </p:sp>
      <p:sp>
        <p:nvSpPr>
          <p:cNvPr id="3" name="Content Placeholder 2"/>
          <p:cNvSpPr>
            <a:spLocks noGrp="1"/>
          </p:cNvSpPr>
          <p:nvPr>
            <p:ph sz="quarter" idx="1"/>
          </p:nvPr>
        </p:nvSpPr>
        <p:spPr>
          <a:xfrm>
            <a:off x="228600" y="762000"/>
            <a:ext cx="8229600" cy="5711952"/>
          </a:xfrm>
        </p:spPr>
        <p:txBody>
          <a:bodyPr>
            <a:normAutofit fontScale="92500" lnSpcReduction="10000"/>
          </a:bodyPr>
          <a:lstStyle/>
          <a:p>
            <a:pPr algn="just"/>
            <a:r>
              <a:rPr lang="en-US" dirty="0"/>
              <a:t>People with disabilities in Nigeria face a range of attitudinal, environmental and institutional barriers to social inclusion (</a:t>
            </a:r>
            <a:r>
              <a:rPr lang="en-US" dirty="0" err="1"/>
              <a:t>Wapling</a:t>
            </a:r>
            <a:r>
              <a:rPr lang="en-US" dirty="0"/>
              <a:t>, 2019). This includes a combination of formal barriers (which mean that adjustments are not made and services and opportunities are not accessible) and informal barriers (arising from discriminatory attitudes and exclusionary practices). </a:t>
            </a:r>
          </a:p>
          <a:p>
            <a:pPr algn="just"/>
            <a:r>
              <a:rPr lang="en-US" dirty="0" smtClean="0"/>
              <a:t>People </a:t>
            </a:r>
            <a:r>
              <a:rPr lang="en-US" dirty="0"/>
              <a:t>with disabilities are disproportionately affected by poverty in Nigeria, with nine out of ten living below the poverty level (Thompson, 2019a, p. 6). </a:t>
            </a:r>
            <a:endParaRPr lang="en-US" dirty="0" smtClean="0"/>
          </a:p>
          <a:p>
            <a:pPr algn="just"/>
            <a:r>
              <a:rPr lang="en-US" dirty="0" smtClean="0"/>
              <a:t>Rates </a:t>
            </a:r>
            <a:r>
              <a:rPr lang="en-US" dirty="0"/>
              <a:t>of youth unemployment for people with disabilities are 77.3 percent, compared with 49.2 percent for people without a disability. </a:t>
            </a:r>
            <a:endParaRPr lang="en-US" dirty="0" smtClean="0"/>
          </a:p>
          <a:p>
            <a:pPr algn="just"/>
            <a:r>
              <a:rPr lang="en-US" dirty="0" smtClean="0"/>
              <a:t>The </a:t>
            </a:r>
            <a:r>
              <a:rPr lang="en-US" dirty="0"/>
              <a:t>adult unemployment rate is 62.5 percent for people with disabilities compared to 21.5 percent for those without disabilities. Women with disabilities are more likely to be unemployed than men (Thompson, 2019a, p. 5). </a:t>
            </a:r>
          </a:p>
          <a:p>
            <a:endParaRPr lang="en-US" dirty="0"/>
          </a:p>
        </p:txBody>
      </p:sp>
    </p:spTree>
    <p:extLst>
      <p:ext uri="{BB962C8B-B14F-4D97-AF65-F5344CB8AC3E}">
        <p14:creationId xmlns:p14="http://schemas.microsoft.com/office/powerpoint/2010/main" val="545721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304800"/>
            <a:ext cx="8382000" cy="6169152"/>
          </a:xfrm>
        </p:spPr>
        <p:txBody>
          <a:bodyPr>
            <a:normAutofit fontScale="92500" lnSpcReduction="20000"/>
          </a:bodyPr>
          <a:lstStyle/>
          <a:p>
            <a:pPr algn="just"/>
            <a:r>
              <a:rPr lang="en-US" dirty="0"/>
              <a:t>One recent study suggests that only 36 percent of children and young people with disabilities in Nigeria are literate (Holden et al., 2019; </a:t>
            </a:r>
            <a:r>
              <a:rPr lang="en-US" dirty="0" err="1"/>
              <a:t>Wapling</a:t>
            </a:r>
            <a:r>
              <a:rPr lang="en-US" dirty="0"/>
              <a:t>, 2019). </a:t>
            </a:r>
            <a:endParaRPr lang="en-US" dirty="0" smtClean="0"/>
          </a:p>
          <a:p>
            <a:pPr algn="just"/>
            <a:r>
              <a:rPr lang="en-US" dirty="0" smtClean="0"/>
              <a:t>The </a:t>
            </a:r>
            <a:r>
              <a:rPr lang="en-US" dirty="0"/>
              <a:t>participation rate in education is 12 percent for children with disabilities, compared with 57 percent for those without disabilities. </a:t>
            </a:r>
            <a:endParaRPr lang="en-US" dirty="0" smtClean="0"/>
          </a:p>
          <a:p>
            <a:pPr algn="just"/>
            <a:r>
              <a:rPr lang="en-US" dirty="0" smtClean="0"/>
              <a:t>While </a:t>
            </a:r>
            <a:r>
              <a:rPr lang="en-US" dirty="0"/>
              <a:t>those children with disabilities who are in school have good primary completion rates, JONAPWD estimates that 90 percent of children with disabilities are out of school in Nigeria (Thompson, 2019a). </a:t>
            </a:r>
            <a:endParaRPr lang="en-US" dirty="0" smtClean="0"/>
          </a:p>
          <a:p>
            <a:pPr algn="just"/>
            <a:r>
              <a:rPr lang="en-US" dirty="0" smtClean="0"/>
              <a:t>Barriers </a:t>
            </a:r>
            <a:r>
              <a:rPr lang="en-US" dirty="0"/>
              <a:t>to education for people with disabilities include long and difficult journeys to school, poverty and school fees, negative attitudes and stigma, inaccessible infrastructure and lack of support services and professionals (Thompson, 2019a</a:t>
            </a:r>
            <a:r>
              <a:rPr lang="en-US" dirty="0" smtClean="0"/>
              <a:t>).</a:t>
            </a:r>
          </a:p>
          <a:p>
            <a:pPr algn="just"/>
            <a:r>
              <a:rPr lang="en-US" dirty="0"/>
              <a:t>Access to health care is another area where people with disabilities in Nigeria face barriers. This is particularly acute in certain areas such as physiotherapy, sexual and reproductive health and mental health services (Holden et al., 2019). </a:t>
            </a:r>
            <a:endParaRPr lang="en-US" dirty="0" smtClean="0"/>
          </a:p>
          <a:p>
            <a:pPr marL="0" indent="0">
              <a:buNone/>
            </a:pPr>
            <a:endParaRPr lang="en-US" dirty="0"/>
          </a:p>
        </p:txBody>
      </p:sp>
    </p:spTree>
    <p:extLst>
      <p:ext uri="{BB962C8B-B14F-4D97-AF65-F5344CB8AC3E}">
        <p14:creationId xmlns:p14="http://schemas.microsoft.com/office/powerpoint/2010/main" val="2621964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304800"/>
            <a:ext cx="8458200" cy="6169152"/>
          </a:xfrm>
        </p:spPr>
        <p:txBody>
          <a:bodyPr>
            <a:normAutofit fontScale="92500" lnSpcReduction="20000"/>
          </a:bodyPr>
          <a:lstStyle/>
          <a:p>
            <a:pPr algn="just"/>
            <a:r>
              <a:rPr lang="en-US" dirty="0"/>
              <a:t>Inadequate access to transport and public buildings is another barrier faced by people with disabilities. Up to 80 percent of people with disabilities in Nigeria are reliant on public transport, yet vehicle design and road environments prevent public transport being accessible. Public buildings rarely have ramps or lifts, creating further barriers for people with disabilities trying to access services (Thompson, 2019a, p. 22). </a:t>
            </a:r>
          </a:p>
          <a:p>
            <a:pPr algn="just"/>
            <a:r>
              <a:rPr lang="en-US" dirty="0"/>
              <a:t>Conflict and violence in parts of Nigeria are thought to be both contributing to the disability prevalence rate, and further marginalizing people with disabilities, especially women and children (Holden et al., 2019). </a:t>
            </a:r>
          </a:p>
          <a:p>
            <a:pPr algn="just"/>
            <a:r>
              <a:rPr lang="en-US" dirty="0"/>
              <a:t>Stigma, discrimination and negative attitudes toward people with disabilities are a major cause of social exclusion in Nigeria. Intersecting with religious and cultural beliefs and superstitions, such negative attitudes lead to people with disabilities being seen as a burden or even a punishment or curse (Holden et al., 2019; Thompson, 2019a). People with mental health conditions and those in rural areas face heightened discrimination and stigma, as do women and girls with disabilities, who experience barriers on the grounds of both gender and disability (Jerry et al., </a:t>
            </a:r>
            <a:r>
              <a:rPr lang="en-US" dirty="0" smtClean="0"/>
              <a:t>2015)</a:t>
            </a:r>
            <a:endParaRPr lang="en-US" dirty="0"/>
          </a:p>
        </p:txBody>
      </p:sp>
    </p:spTree>
    <p:extLst>
      <p:ext uri="{BB962C8B-B14F-4D97-AF65-F5344CB8AC3E}">
        <p14:creationId xmlns:p14="http://schemas.microsoft.com/office/powerpoint/2010/main" val="152120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r>
              <a:rPr lang="en-US" dirty="0" smtClean="0"/>
              <a:t>Other vulnerable groups</a:t>
            </a:r>
            <a:endParaRPr lang="en-US" dirty="0"/>
          </a:p>
        </p:txBody>
      </p:sp>
      <p:sp>
        <p:nvSpPr>
          <p:cNvPr id="3" name="Content Placeholder 2"/>
          <p:cNvSpPr>
            <a:spLocks noGrp="1"/>
          </p:cNvSpPr>
          <p:nvPr>
            <p:ph sz="quarter" idx="1"/>
          </p:nvPr>
        </p:nvSpPr>
        <p:spPr>
          <a:xfrm>
            <a:off x="228600" y="762000"/>
            <a:ext cx="8458200" cy="5711952"/>
          </a:xfrm>
        </p:spPr>
        <p:txBody>
          <a:bodyPr>
            <a:normAutofit fontScale="92500" lnSpcReduction="10000"/>
          </a:bodyPr>
          <a:lstStyle/>
          <a:p>
            <a:pPr algn="just"/>
            <a:r>
              <a:rPr lang="en-US" dirty="0"/>
              <a:t>Ethnic and religious identities are often intertwined in Nigeria, forming part of a complex pattern of social exclusion. Religious minorities experience social, political and economic exclusion, as a result of differences with and discrimination from other religious communities, and treatment by state and federal government. Horizontal inequalities by ethnic group remain persistent for wealth, access to public services and education. People classed as ‘non-indigenes’ are prevented from owning land or standing in elections, and they face barriers in accessing education, social protection and public sector jobs. </a:t>
            </a:r>
            <a:endParaRPr lang="en-US" dirty="0" smtClean="0"/>
          </a:p>
          <a:p>
            <a:pPr marL="0" indent="0" algn="just">
              <a:buNone/>
            </a:pPr>
            <a:endParaRPr lang="en-US" dirty="0"/>
          </a:p>
          <a:p>
            <a:pPr algn="just"/>
            <a:r>
              <a:rPr lang="en-US" dirty="0">
                <a:sym typeface="Symbol"/>
              </a:rPr>
              <a:t></a:t>
            </a:r>
            <a:r>
              <a:rPr lang="en-US" dirty="0"/>
              <a:t> Internally displaced people (IDPs) in Nigeria face social exclusion, and particular groups of IDPs, such as women, children and people with disabilities are particularly vulnerable and can be victims of abuse by authorities. Other mobile communities in Nigeria facing social exclusion include pastoralists, migrant farmers and migrant fisher folk. </a:t>
            </a:r>
          </a:p>
          <a:p>
            <a:endParaRPr lang="en-US" dirty="0"/>
          </a:p>
        </p:txBody>
      </p:sp>
    </p:spTree>
    <p:extLst>
      <p:ext uri="{BB962C8B-B14F-4D97-AF65-F5344CB8AC3E}">
        <p14:creationId xmlns:p14="http://schemas.microsoft.com/office/powerpoint/2010/main" val="2685239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304800"/>
            <a:ext cx="8305800" cy="6169152"/>
          </a:xfrm>
        </p:spPr>
        <p:txBody>
          <a:bodyPr>
            <a:normAutofit fontScale="92500"/>
          </a:bodyPr>
          <a:lstStyle/>
          <a:p>
            <a:pPr algn="just"/>
            <a:r>
              <a:rPr lang="en-US" dirty="0" smtClean="0"/>
              <a:t>Children </a:t>
            </a:r>
            <a:r>
              <a:rPr lang="en-US" dirty="0"/>
              <a:t>and young people, who cannot access education, health, and other basic services needed for their wellbeing and participation in society, are at significant risk of social exclusion. Young people age 15-29 in Nigeria are particularly prone to economic and social exclusion; while a high proportion of this age group is literate; the group has the highest unemployment and inactivity rates. </a:t>
            </a:r>
          </a:p>
          <a:p>
            <a:pPr algn="just"/>
            <a:r>
              <a:rPr lang="en-US" dirty="0" smtClean="0"/>
              <a:t>Older </a:t>
            </a:r>
            <a:r>
              <a:rPr lang="en-US" dirty="0"/>
              <a:t>people in Nigeria more likely to experience exclusion in the form of isolation, poverty and lack of healthcare, particularly as traditional family structures decline </a:t>
            </a:r>
          </a:p>
          <a:p>
            <a:pPr algn="just"/>
            <a:r>
              <a:rPr lang="en-US" dirty="0"/>
              <a:t>Widows face discrimination and exclusion, including being dispossessed of property after their husband’s death. </a:t>
            </a:r>
          </a:p>
          <a:p>
            <a:pPr algn="just"/>
            <a:r>
              <a:rPr lang="en-US" dirty="0" smtClean="0"/>
              <a:t>People </a:t>
            </a:r>
            <a:r>
              <a:rPr lang="en-US" dirty="0"/>
              <a:t>living with HIV and their families experience stigma and discrimination from individuals, communities and service providers, including unwillingness to treat people with HIV from healthcare workers. </a:t>
            </a:r>
          </a:p>
          <a:p>
            <a:endParaRPr lang="en-US" dirty="0"/>
          </a:p>
        </p:txBody>
      </p:sp>
    </p:spTree>
    <p:extLst>
      <p:ext uri="{BB962C8B-B14F-4D97-AF65-F5344CB8AC3E}">
        <p14:creationId xmlns:p14="http://schemas.microsoft.com/office/powerpoint/2010/main" val="1082681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5800" cy="1066800"/>
          </a:xfrm>
        </p:spPr>
        <p:txBody>
          <a:bodyPr>
            <a:normAutofit/>
          </a:bodyPr>
          <a:lstStyle/>
          <a:p>
            <a:r>
              <a:rPr lang="en-US" sz="2400" dirty="0" smtClean="0"/>
              <a:t>SOCIAL EXCLUSION ANDPOVERTY </a:t>
            </a:r>
            <a:r>
              <a:rPr lang="en-US" sz="3200" dirty="0"/>
              <a:t/>
            </a:r>
            <a:br>
              <a:rPr lang="en-US" sz="3200" dirty="0"/>
            </a:br>
            <a:endParaRPr lang="en-US" sz="3200" dirty="0"/>
          </a:p>
        </p:txBody>
      </p:sp>
      <p:sp>
        <p:nvSpPr>
          <p:cNvPr id="3" name="Content Placeholder 2"/>
          <p:cNvSpPr>
            <a:spLocks noGrp="1"/>
          </p:cNvSpPr>
          <p:nvPr>
            <p:ph sz="quarter" idx="1"/>
          </p:nvPr>
        </p:nvSpPr>
        <p:spPr>
          <a:xfrm>
            <a:off x="228600" y="838200"/>
            <a:ext cx="8458200" cy="5635752"/>
          </a:xfrm>
        </p:spPr>
        <p:txBody>
          <a:bodyPr>
            <a:normAutofit/>
          </a:bodyPr>
          <a:lstStyle/>
          <a:p>
            <a:pPr algn="just"/>
            <a:r>
              <a:rPr lang="en-US" dirty="0" smtClean="0"/>
              <a:t>Social </a:t>
            </a:r>
            <a:r>
              <a:rPr lang="en-US" dirty="0"/>
              <a:t>exclusion increases poverty by reducing groups’ access to vital services such as health, education and social protection, and to livelihood opportunities. </a:t>
            </a:r>
            <a:endParaRPr lang="en-US" dirty="0" smtClean="0"/>
          </a:p>
          <a:p>
            <a:pPr algn="just"/>
            <a:r>
              <a:rPr lang="en-US" dirty="0" smtClean="0"/>
              <a:t>At </a:t>
            </a:r>
            <a:r>
              <a:rPr lang="en-US" dirty="0"/>
              <a:t>the same time, poverty increases social exclusion, when access costs to services – such as user fees and transport fares, and opportunity costs – such as foregone earnings of adults and children, mean that households cannot afford </a:t>
            </a:r>
            <a:r>
              <a:rPr lang="en-US" dirty="0" smtClean="0"/>
              <a:t>education </a:t>
            </a:r>
            <a:r>
              <a:rPr lang="en-US" dirty="0"/>
              <a:t>and healthcare (DFID, 2015</a:t>
            </a:r>
            <a:r>
              <a:rPr lang="en-US" dirty="0" smtClean="0"/>
              <a:t>).</a:t>
            </a:r>
          </a:p>
          <a:p>
            <a:pPr algn="just"/>
            <a:r>
              <a:rPr lang="en-US" dirty="0"/>
              <a:t>Social exclusion is at the heart of Nigeria poor human capital development.</a:t>
            </a:r>
          </a:p>
          <a:p>
            <a:pPr algn="just"/>
            <a:endParaRPr lang="en-US" dirty="0"/>
          </a:p>
        </p:txBody>
      </p:sp>
    </p:spTree>
    <p:extLst>
      <p:ext uri="{BB962C8B-B14F-4D97-AF65-F5344CB8AC3E}">
        <p14:creationId xmlns:p14="http://schemas.microsoft.com/office/powerpoint/2010/main" val="1862891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dirty="0" smtClean="0"/>
              <a:t>SOCIAL EXCLUSION AND CONFLICT</a:t>
            </a:r>
            <a:endParaRPr lang="en-US" dirty="0"/>
          </a:p>
        </p:txBody>
      </p:sp>
      <p:sp>
        <p:nvSpPr>
          <p:cNvPr id="3" name="Content Placeholder 2"/>
          <p:cNvSpPr>
            <a:spLocks noGrp="1"/>
          </p:cNvSpPr>
          <p:nvPr>
            <p:ph sz="quarter" idx="1"/>
          </p:nvPr>
        </p:nvSpPr>
        <p:spPr>
          <a:xfrm>
            <a:off x="228600" y="1143000"/>
            <a:ext cx="8382000" cy="5330952"/>
          </a:xfrm>
        </p:spPr>
        <p:txBody>
          <a:bodyPr>
            <a:normAutofit fontScale="85000" lnSpcReduction="20000"/>
          </a:bodyPr>
          <a:lstStyle/>
          <a:p>
            <a:pPr algn="just"/>
            <a:r>
              <a:rPr lang="en-US" dirty="0"/>
              <a:t>Social exclusion is also a causal factor in conflict and instability, especially when exclusion is based on religion, ethnicity or language (Khan, et al., 2015, p. 34; DFID Nigeria, 2019). </a:t>
            </a:r>
            <a:endParaRPr lang="en-US" dirty="0" smtClean="0"/>
          </a:p>
          <a:p>
            <a:pPr algn="just"/>
            <a:r>
              <a:rPr lang="en-US" dirty="0" smtClean="0"/>
              <a:t>Differences </a:t>
            </a:r>
            <a:r>
              <a:rPr lang="en-US" dirty="0"/>
              <a:t>between groups are not enough in themselves to cause conflict, but inequalities and exclusion can lead to violent mobilization (Khan, et al., 2015, p. 34). </a:t>
            </a:r>
            <a:endParaRPr lang="en-US" dirty="0" smtClean="0"/>
          </a:p>
          <a:p>
            <a:pPr algn="just"/>
            <a:r>
              <a:rPr lang="en-US" dirty="0" smtClean="0"/>
              <a:t>The </a:t>
            </a:r>
            <a:r>
              <a:rPr lang="en-US" dirty="0"/>
              <a:t>feeling of being unequally treated can nurture excluded groups and individuals to identify more closely with their religious beliefs and can bring about insurgence, terrorism and violence (UNDP, 2018, p. 29). </a:t>
            </a:r>
            <a:endParaRPr lang="en-US" dirty="0" smtClean="0"/>
          </a:p>
          <a:p>
            <a:pPr algn="just"/>
            <a:r>
              <a:rPr lang="en-US" dirty="0" smtClean="0"/>
              <a:t>When </a:t>
            </a:r>
            <a:r>
              <a:rPr lang="en-US" dirty="0"/>
              <a:t>particular groups of people are denied the opportunity to fully participate, or to have a voice in society, fractures and divisions arise. Social inclusion therefore goes hand in hand with social integration and social cohesion (United Nations, 2016, p. 21).</a:t>
            </a:r>
          </a:p>
          <a:p>
            <a:pPr algn="just"/>
            <a:r>
              <a:rPr lang="en-US" dirty="0"/>
              <a:t>Social exclusion can also be a consequence of conflict. Certain groups such as women and girls are often further marginalized due to conflict and instability, while refugees are marginalized in the place to which they move (Khan, et al., 2015, p. 36).</a:t>
            </a:r>
          </a:p>
          <a:p>
            <a:pPr algn="just"/>
            <a:endParaRPr lang="en-US" dirty="0"/>
          </a:p>
        </p:txBody>
      </p:sp>
    </p:spTree>
    <p:extLst>
      <p:ext uri="{BB962C8B-B14F-4D97-AF65-F5344CB8AC3E}">
        <p14:creationId xmlns:p14="http://schemas.microsoft.com/office/powerpoint/2010/main" val="587027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229600" cy="792162"/>
          </a:xfrm>
        </p:spPr>
        <p:txBody>
          <a:bodyPr>
            <a:normAutofit fontScale="90000"/>
          </a:bodyPr>
          <a:lstStyle/>
          <a:p>
            <a:r>
              <a:rPr lang="en-US" sz="2400" dirty="0" smtClean="0"/>
              <a:t>Key elements of social inclusion</a:t>
            </a:r>
            <a:r>
              <a:rPr lang="en-US" sz="2400" dirty="0"/>
              <a:t/>
            </a:r>
            <a:br>
              <a:rPr lang="en-US" sz="2400" dirty="0"/>
            </a:br>
            <a:endParaRPr lang="en-US" sz="2400" dirty="0"/>
          </a:p>
        </p:txBody>
      </p:sp>
      <p:sp>
        <p:nvSpPr>
          <p:cNvPr id="3" name="Content Placeholder 2"/>
          <p:cNvSpPr>
            <a:spLocks noGrp="1"/>
          </p:cNvSpPr>
          <p:nvPr>
            <p:ph sz="quarter" idx="1"/>
          </p:nvPr>
        </p:nvSpPr>
        <p:spPr>
          <a:xfrm>
            <a:off x="228600" y="762000"/>
            <a:ext cx="8458200" cy="5711952"/>
          </a:xfrm>
        </p:spPr>
        <p:txBody>
          <a:bodyPr>
            <a:normAutofit fontScale="92500" lnSpcReduction="10000"/>
          </a:bodyPr>
          <a:lstStyle/>
          <a:p>
            <a:pPr algn="just"/>
            <a:r>
              <a:rPr lang="en-US" dirty="0"/>
              <a:t>Social inclusion is the right thing to do, and it also makes good economic sense</a:t>
            </a:r>
            <a:r>
              <a:rPr lang="en-US" b="1" dirty="0"/>
              <a:t>.</a:t>
            </a:r>
            <a:r>
              <a:rPr lang="en-US" dirty="0"/>
              <a:t> </a:t>
            </a:r>
            <a:r>
              <a:rPr lang="en-US" dirty="0" smtClean="0"/>
              <a:t>To achieve an inclusive society for all, the following elements are crucial:</a:t>
            </a:r>
          </a:p>
          <a:p>
            <a:pPr algn="just"/>
            <a:r>
              <a:rPr lang="en-US" dirty="0" smtClean="0"/>
              <a:t>Respect </a:t>
            </a:r>
            <a:r>
              <a:rPr lang="en-US" dirty="0"/>
              <a:t>for all human rights, freedoms, and the rule of </a:t>
            </a:r>
            <a:r>
              <a:rPr lang="en-US" dirty="0" smtClean="0"/>
              <a:t>law</a:t>
            </a:r>
          </a:p>
          <a:p>
            <a:pPr algn="just"/>
            <a:r>
              <a:rPr lang="en-US" dirty="0"/>
              <a:t>Maintaining the security of all individuals and their living </a:t>
            </a:r>
            <a:r>
              <a:rPr lang="en-US" dirty="0" smtClean="0"/>
              <a:t>environment</a:t>
            </a:r>
          </a:p>
          <a:p>
            <a:pPr algn="just"/>
            <a:r>
              <a:rPr lang="en-US" dirty="0" smtClean="0"/>
              <a:t>All </a:t>
            </a:r>
            <a:r>
              <a:rPr lang="en-US" dirty="0"/>
              <a:t>members of society are able and motivated to participate in civic, social, economic and political </a:t>
            </a:r>
            <a:r>
              <a:rPr lang="en-US" dirty="0" smtClean="0"/>
              <a:t>activities</a:t>
            </a:r>
          </a:p>
          <a:p>
            <a:pPr algn="just"/>
            <a:r>
              <a:rPr lang="en-US" dirty="0"/>
              <a:t>The existence of a strong civil society is fundamental </a:t>
            </a:r>
            <a:endParaRPr lang="en-US" dirty="0" smtClean="0"/>
          </a:p>
          <a:p>
            <a:pPr algn="just"/>
            <a:r>
              <a:rPr lang="en-US" dirty="0"/>
              <a:t>T</a:t>
            </a:r>
            <a:r>
              <a:rPr lang="en-US" dirty="0" smtClean="0"/>
              <a:t>here </a:t>
            </a:r>
            <a:r>
              <a:rPr lang="en-US" dirty="0"/>
              <a:t>must be universal access to public infrastructure and </a:t>
            </a:r>
            <a:r>
              <a:rPr lang="en-US" dirty="0" smtClean="0"/>
              <a:t>facilities</a:t>
            </a:r>
          </a:p>
          <a:p>
            <a:pPr algn="just"/>
            <a:r>
              <a:rPr lang="en-US" dirty="0"/>
              <a:t>There must be equal access to public </a:t>
            </a:r>
            <a:r>
              <a:rPr lang="en-US" dirty="0" smtClean="0"/>
              <a:t>information</a:t>
            </a:r>
          </a:p>
          <a:p>
            <a:pPr algn="just"/>
            <a:r>
              <a:rPr lang="en-US" dirty="0"/>
              <a:t>There must be Equity in the distribution of wealth and </a:t>
            </a:r>
            <a:r>
              <a:rPr lang="en-US" dirty="0" smtClean="0"/>
              <a:t>resources</a:t>
            </a:r>
          </a:p>
          <a:p>
            <a:pPr algn="just"/>
            <a:r>
              <a:rPr lang="en-US" dirty="0" smtClean="0"/>
              <a:t>Tolerance </a:t>
            </a:r>
            <a:r>
              <a:rPr lang="en-US" dirty="0"/>
              <a:t>for and appreciation of cultural diversity. </a:t>
            </a:r>
            <a:endParaRPr lang="en-US" dirty="0" smtClean="0"/>
          </a:p>
          <a:p>
            <a:pPr algn="just"/>
            <a:r>
              <a:rPr lang="en-US" dirty="0" smtClean="0"/>
              <a:t>Education and continuous public orientation.</a:t>
            </a:r>
          </a:p>
          <a:p>
            <a:pPr algn="just"/>
            <a:endParaRPr lang="en-US" dirty="0" smtClean="0"/>
          </a:p>
          <a:p>
            <a:endParaRPr lang="en-US" dirty="0"/>
          </a:p>
        </p:txBody>
      </p:sp>
    </p:spTree>
    <p:extLst>
      <p:ext uri="{BB962C8B-B14F-4D97-AF65-F5344CB8AC3E}">
        <p14:creationId xmlns:p14="http://schemas.microsoft.com/office/powerpoint/2010/main" val="1447277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marL="0" indent="0" algn="ctr">
              <a:buNone/>
            </a:pPr>
            <a:r>
              <a:rPr lang="en-US" sz="3600" dirty="0" smtClean="0">
                <a:latin typeface="Algerian" pitchFamily="82" charset="0"/>
              </a:rPr>
              <a:t>THANK YOU FOR LISTENING</a:t>
            </a:r>
            <a:endParaRPr lang="en-US" sz="3600" dirty="0">
              <a:latin typeface="Algerian" pitchFamily="82" charset="0"/>
            </a:endParaRPr>
          </a:p>
        </p:txBody>
      </p:sp>
    </p:spTree>
    <p:extLst>
      <p:ext uri="{BB962C8B-B14F-4D97-AF65-F5344CB8AC3E}">
        <p14:creationId xmlns:p14="http://schemas.microsoft.com/office/powerpoint/2010/main" val="373956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467600" cy="487362"/>
          </a:xfrm>
        </p:spPr>
        <p:txBody>
          <a:bodyPr>
            <a:normAutofit fontScale="90000"/>
          </a:bodyPr>
          <a:lstStyle/>
          <a:p>
            <a:r>
              <a:rPr lang="en-US" dirty="0" smtClean="0"/>
              <a:t>INTRODUCTION</a:t>
            </a:r>
            <a:endParaRPr lang="en-US" dirty="0"/>
          </a:p>
        </p:txBody>
      </p:sp>
      <p:sp>
        <p:nvSpPr>
          <p:cNvPr id="2" name="Content Placeholder 1"/>
          <p:cNvSpPr>
            <a:spLocks noGrp="1"/>
          </p:cNvSpPr>
          <p:nvPr>
            <p:ph sz="quarter" idx="1"/>
          </p:nvPr>
        </p:nvSpPr>
        <p:spPr>
          <a:xfrm>
            <a:off x="152400" y="990600"/>
            <a:ext cx="8534399" cy="5135563"/>
          </a:xfrm>
        </p:spPr>
        <p:txBody>
          <a:bodyPr>
            <a:normAutofit fontScale="92500" lnSpcReduction="20000"/>
          </a:bodyPr>
          <a:lstStyle/>
          <a:p>
            <a:pPr algn="just"/>
            <a:r>
              <a:rPr lang="en-US" dirty="0"/>
              <a:t>The World Summit for Social Development, held in March 1995, established the concept of social integration to create an inclusive society, “a society for all”, as one of the key goals of social development. The Copenhagen Declaration and </a:t>
            </a:r>
            <a:r>
              <a:rPr lang="en-US" dirty="0" smtClean="0"/>
              <a:t>Program </a:t>
            </a:r>
            <a:r>
              <a:rPr lang="en-US" dirty="0"/>
              <a:t>of Action, a key outcome of the Summit, pledged to make the eradication of poverty, full employment and social integration overriding objectives of </a:t>
            </a:r>
            <a:r>
              <a:rPr lang="en-US" dirty="0" smtClean="0"/>
              <a:t>development.</a:t>
            </a:r>
          </a:p>
          <a:p>
            <a:pPr marL="0" indent="0" algn="just">
              <a:buNone/>
            </a:pPr>
            <a:endParaRPr lang="en-US" dirty="0" smtClean="0"/>
          </a:p>
          <a:p>
            <a:pPr algn="just"/>
            <a:r>
              <a:rPr lang="en-US" dirty="0" smtClean="0"/>
              <a:t>Social </a:t>
            </a:r>
            <a:r>
              <a:rPr lang="en-US" dirty="0"/>
              <a:t>inclusion </a:t>
            </a:r>
            <a:r>
              <a:rPr lang="en-US" dirty="0" smtClean="0"/>
              <a:t>is a </a:t>
            </a:r>
            <a:r>
              <a:rPr lang="en-US" dirty="0"/>
              <a:t>process by which efforts are made to ensure equal opportunities for all, regardless of their background, so that they can achieve their full potential in life. It is a multi-dimensional process aimed at creating conditions which enable full and active participation of every member of the society in all aspects of life, including civic, social, economic, and political activities, as well as participation in </a:t>
            </a:r>
            <a:r>
              <a:rPr lang="en-US" dirty="0" smtClean="0"/>
              <a:t>decision making </a:t>
            </a:r>
            <a:r>
              <a:rPr lang="en-US" dirty="0"/>
              <a:t>processes. S</a:t>
            </a:r>
            <a:r>
              <a:rPr lang="en-US" dirty="0" smtClean="0"/>
              <a:t>ocial </a:t>
            </a:r>
            <a:r>
              <a:rPr lang="en-US" dirty="0"/>
              <a:t>inclusion is understood as the process by which societies combat poverty and social </a:t>
            </a:r>
            <a:r>
              <a:rPr lang="en-US" dirty="0" smtClean="0"/>
              <a:t>exclusion.</a:t>
            </a:r>
            <a:endParaRPr lang="en-US" dirty="0" smtClean="0"/>
          </a:p>
          <a:p>
            <a:pPr algn="just"/>
            <a:endParaRPr lang="en-US" dirty="0" smtClean="0"/>
          </a:p>
          <a:p>
            <a:pPr algn="just"/>
            <a:endParaRPr lang="en-US" dirty="0"/>
          </a:p>
          <a:p>
            <a:endParaRPr lang="en-US" dirty="0"/>
          </a:p>
        </p:txBody>
      </p:sp>
    </p:spTree>
    <p:extLst>
      <p:ext uri="{BB962C8B-B14F-4D97-AF65-F5344CB8AC3E}">
        <p14:creationId xmlns:p14="http://schemas.microsoft.com/office/powerpoint/2010/main" val="33856732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391400" cy="411162"/>
          </a:xfrm>
        </p:spPr>
        <p:txBody>
          <a:bodyPr>
            <a:normAutofit fontScale="90000"/>
          </a:bodyPr>
          <a:lstStyle/>
          <a:p>
            <a:r>
              <a:rPr lang="en-US" dirty="0" smtClean="0"/>
              <a:t>Introduction cont.</a:t>
            </a:r>
            <a:endParaRPr lang="en-US" dirty="0"/>
          </a:p>
        </p:txBody>
      </p:sp>
      <p:sp>
        <p:nvSpPr>
          <p:cNvPr id="3" name="Content Placeholder 2"/>
          <p:cNvSpPr>
            <a:spLocks noGrp="1"/>
          </p:cNvSpPr>
          <p:nvPr>
            <p:ph sz="quarter" idx="1"/>
          </p:nvPr>
        </p:nvSpPr>
        <p:spPr>
          <a:xfrm>
            <a:off x="457200" y="914400"/>
            <a:ext cx="8077200" cy="5559552"/>
          </a:xfrm>
        </p:spPr>
        <p:txBody>
          <a:bodyPr>
            <a:normAutofit fontScale="92500"/>
          </a:bodyPr>
          <a:lstStyle/>
          <a:p>
            <a:pPr algn="just"/>
            <a:r>
              <a:rPr lang="en-US" dirty="0"/>
              <a:t>Social inclusion is the process of improving the terms on which individuals and groups take part in society—improving the ability, opportunity, and dignity of those disadvantaged on the basis of their identity – World </a:t>
            </a:r>
            <a:r>
              <a:rPr lang="en-US" dirty="0" smtClean="0"/>
              <a:t>Bank</a:t>
            </a:r>
            <a:endParaRPr lang="en-US" dirty="0"/>
          </a:p>
          <a:p>
            <a:pPr algn="just"/>
            <a:r>
              <a:rPr lang="en-US" dirty="0" smtClean="0"/>
              <a:t>The </a:t>
            </a:r>
            <a:r>
              <a:rPr lang="en-US" dirty="0"/>
              <a:t>main point in this definition is the “terms of relation and interaction of individuals and groups in societal life”. </a:t>
            </a:r>
          </a:p>
          <a:p>
            <a:pPr algn="just"/>
            <a:r>
              <a:rPr lang="en-US" dirty="0"/>
              <a:t>When the terms of relation is bad such that there is a breakdown in interaction and power relation – as a result of bias, prejudice and stigmatization – then social exclusion of certain individuals and groups result. </a:t>
            </a:r>
            <a:endParaRPr lang="en-US" dirty="0" smtClean="0"/>
          </a:p>
          <a:p>
            <a:pPr algn="just"/>
            <a:r>
              <a:rPr lang="en-US" dirty="0"/>
              <a:t>One recent UN definition describes social exclusion as: “a state in which individuals are unable to participate fully in economic, social, political and cultural life, as well as the process leading to and sustaining such a state” (United Nations, 2016, p. 18). </a:t>
            </a:r>
          </a:p>
          <a:p>
            <a:pPr algn="just"/>
            <a:endParaRPr lang="en-US" dirty="0"/>
          </a:p>
          <a:p>
            <a:endParaRPr lang="en-US" dirty="0"/>
          </a:p>
        </p:txBody>
      </p:sp>
    </p:spTree>
    <p:extLst>
      <p:ext uri="{BB962C8B-B14F-4D97-AF65-F5344CB8AC3E}">
        <p14:creationId xmlns:p14="http://schemas.microsoft.com/office/powerpoint/2010/main" val="650891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467600" cy="609600"/>
          </a:xfrm>
        </p:spPr>
        <p:txBody>
          <a:bodyPr/>
          <a:lstStyle/>
          <a:p>
            <a:r>
              <a:rPr lang="en-US" dirty="0" smtClean="0"/>
              <a:t>INTRO. CONT’D</a:t>
            </a:r>
            <a:endParaRPr lang="en-US" dirty="0"/>
          </a:p>
        </p:txBody>
      </p:sp>
      <p:sp>
        <p:nvSpPr>
          <p:cNvPr id="3" name="Content Placeholder 2"/>
          <p:cNvSpPr>
            <a:spLocks noGrp="1"/>
          </p:cNvSpPr>
          <p:nvPr>
            <p:ph sz="quarter" idx="1"/>
          </p:nvPr>
        </p:nvSpPr>
        <p:spPr>
          <a:xfrm>
            <a:off x="228600" y="914400"/>
            <a:ext cx="8382000" cy="5559552"/>
          </a:xfrm>
        </p:spPr>
        <p:txBody>
          <a:bodyPr>
            <a:normAutofit fontScale="92500" lnSpcReduction="20000"/>
          </a:bodyPr>
          <a:lstStyle/>
          <a:p>
            <a:pPr algn="just"/>
            <a:r>
              <a:rPr lang="en-US" dirty="0" smtClean="0"/>
              <a:t>Social </a:t>
            </a:r>
            <a:r>
              <a:rPr lang="en-US" dirty="0"/>
              <a:t>exclusion is understood as the condition (barriers and process) that impede social inclusion. Social exclusion is a process through which individuals or groups are wholly or partially excluded from fully participating in all aspects of life of the society, in which they live, on the grounds of their social identities, such as age, gender, race, ethnicity, culture or language, and/or physical, economic, social disadvantages. </a:t>
            </a:r>
            <a:endParaRPr lang="en-US" dirty="0" smtClean="0"/>
          </a:p>
          <a:p>
            <a:pPr algn="just"/>
            <a:endParaRPr lang="en-US" dirty="0"/>
          </a:p>
          <a:p>
            <a:pPr algn="just"/>
            <a:r>
              <a:rPr lang="en-US" dirty="0" smtClean="0"/>
              <a:t>Social </a:t>
            </a:r>
            <a:r>
              <a:rPr lang="en-US" dirty="0"/>
              <a:t>exclusion may mean the lack of voice, lack of recognition, or lack of capacity for active participation. It may also mean exclusion from decent work, assets, land, opportunities, access to social services and/or political representation. </a:t>
            </a:r>
            <a:endParaRPr lang="en-US" dirty="0" smtClean="0"/>
          </a:p>
          <a:p>
            <a:pPr marL="0" indent="0" algn="just">
              <a:buNone/>
            </a:pPr>
            <a:endParaRPr lang="en-US" dirty="0" smtClean="0"/>
          </a:p>
          <a:p>
            <a:pPr algn="just"/>
            <a:r>
              <a:rPr lang="en-US" dirty="0" smtClean="0"/>
              <a:t>Social </a:t>
            </a:r>
            <a:r>
              <a:rPr lang="en-US" dirty="0"/>
              <a:t>exclusion is multidimensional and it encompasses social, political, cultural and economic dimensions. It impacts on people in different ways over time, and it is the product of unequal power relations (Khan, et al., 2015, p. 3). </a:t>
            </a:r>
          </a:p>
          <a:p>
            <a:pPr algn="just"/>
            <a:endParaRPr lang="en-US" dirty="0"/>
          </a:p>
        </p:txBody>
      </p:sp>
    </p:spTree>
    <p:extLst>
      <p:ext uri="{BB962C8B-B14F-4D97-AF65-F5344CB8AC3E}">
        <p14:creationId xmlns:p14="http://schemas.microsoft.com/office/powerpoint/2010/main" val="28578319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7848600" cy="6092952"/>
          </a:xfrm>
        </p:spPr>
        <p:txBody>
          <a:bodyPr>
            <a:normAutofit/>
          </a:bodyPr>
          <a:lstStyle/>
          <a:p>
            <a:pPr algn="just"/>
            <a:r>
              <a:rPr lang="en-US" dirty="0"/>
              <a:t>Social exclusion is more apparent in a socio-culturally and economic diverse society leading to inequalities within and among different segments and sections of the society.</a:t>
            </a:r>
          </a:p>
          <a:p>
            <a:pPr algn="just"/>
            <a:r>
              <a:rPr lang="en-US" dirty="0" smtClean="0"/>
              <a:t>The </a:t>
            </a:r>
            <a:r>
              <a:rPr lang="en-US" dirty="0"/>
              <a:t>current discussion on gender equity and social </a:t>
            </a:r>
            <a:r>
              <a:rPr lang="en-US" dirty="0" smtClean="0"/>
              <a:t>inclusion gives us an opportunity </a:t>
            </a:r>
            <a:r>
              <a:rPr lang="en-US" dirty="0"/>
              <a:t>to examine Nigeria’s level of gender inequality and social exclusion - in contemporary times - that have kept the greater proportion of Nigeria’s population from participating fully and on an equal basis with everyone else – in economic, social, political and cultural life. This discuss presents us an opportunity to examine and assess our actions and inactions that have helped to perpetuate this ugly trend of gender inequality and social exclusion in our society.  </a:t>
            </a:r>
          </a:p>
          <a:p>
            <a:endParaRPr lang="en-US" dirty="0"/>
          </a:p>
        </p:txBody>
      </p:sp>
    </p:spTree>
    <p:extLst>
      <p:ext uri="{BB962C8B-B14F-4D97-AF65-F5344CB8AC3E}">
        <p14:creationId xmlns:p14="http://schemas.microsoft.com/office/powerpoint/2010/main" val="40693108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467600" cy="838200"/>
          </a:xfrm>
        </p:spPr>
        <p:txBody>
          <a:bodyPr>
            <a:normAutofit fontScale="90000"/>
          </a:bodyPr>
          <a:lstStyle/>
          <a:p>
            <a:r>
              <a:rPr lang="en-US" dirty="0"/>
              <a:t>Key questions that we must begin to ask ourselves include:</a:t>
            </a:r>
            <a:br>
              <a:rPr lang="en-US" dirty="0"/>
            </a:br>
            <a:endParaRPr lang="en-US" dirty="0"/>
          </a:p>
        </p:txBody>
      </p:sp>
      <p:sp>
        <p:nvSpPr>
          <p:cNvPr id="3" name="Content Placeholder 2"/>
          <p:cNvSpPr>
            <a:spLocks noGrp="1"/>
          </p:cNvSpPr>
          <p:nvPr>
            <p:ph sz="quarter" idx="1"/>
          </p:nvPr>
        </p:nvSpPr>
        <p:spPr>
          <a:xfrm>
            <a:off x="457200" y="914400"/>
            <a:ext cx="8153400" cy="5559552"/>
          </a:xfrm>
        </p:spPr>
        <p:txBody>
          <a:bodyPr>
            <a:normAutofit fontScale="85000" lnSpcReduction="10000"/>
          </a:bodyPr>
          <a:lstStyle/>
          <a:p>
            <a:pPr algn="just"/>
            <a:r>
              <a:rPr lang="en-US" dirty="0"/>
              <a:t>Are we enablers of the marginalization and/or exclusion faced by women and girls; people with disabilities; ethnic and religious minorities; migrants and internally displaced people; children and younger people; older people; sexual minorities; people without official identification; and people living with HIV? </a:t>
            </a:r>
            <a:endParaRPr lang="en-US" dirty="0" smtClean="0"/>
          </a:p>
          <a:p>
            <a:pPr algn="just"/>
            <a:endParaRPr lang="en-US" dirty="0"/>
          </a:p>
          <a:p>
            <a:pPr algn="just"/>
            <a:r>
              <a:rPr lang="en-US" dirty="0"/>
              <a:t>How have our actions and/or inactions; our silence further entrenched societal bias against women and girls, and people with disabilities in the place of education, employment, business, politics, leadership and governance, in the socio-cultural and religious aspects of our societal life in Nigeria? </a:t>
            </a:r>
            <a:endParaRPr lang="en-US" dirty="0" smtClean="0"/>
          </a:p>
          <a:p>
            <a:pPr algn="just"/>
            <a:endParaRPr lang="en-US" dirty="0"/>
          </a:p>
          <a:p>
            <a:pPr algn="just"/>
            <a:r>
              <a:rPr lang="en-US" dirty="0"/>
              <a:t>What are we doing to reverse the current trend of social exclusion and how effective has these efforts been? </a:t>
            </a:r>
          </a:p>
          <a:p>
            <a:pPr algn="just"/>
            <a:r>
              <a:rPr lang="en-US" dirty="0"/>
              <a:t>Questions like these should constantly remind us that reducing gender inequality gap and creating a socially inclusive society in Nigeria is the responsibility of every one of us.</a:t>
            </a:r>
          </a:p>
          <a:p>
            <a:endParaRPr lang="en-US" dirty="0"/>
          </a:p>
        </p:txBody>
      </p:sp>
    </p:spTree>
    <p:extLst>
      <p:ext uri="{BB962C8B-B14F-4D97-AF65-F5344CB8AC3E}">
        <p14:creationId xmlns:p14="http://schemas.microsoft.com/office/powerpoint/2010/main" val="4790176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a:bodyPr>
          <a:lstStyle/>
          <a:p>
            <a:r>
              <a:rPr lang="en-US" sz="2800" dirty="0" smtClean="0"/>
              <a:t>PERSPECTIVES TO SOCIAL INCLUSION</a:t>
            </a:r>
            <a:endParaRPr lang="en-US" sz="2800" dirty="0"/>
          </a:p>
        </p:txBody>
      </p:sp>
      <p:sp>
        <p:nvSpPr>
          <p:cNvPr id="3" name="Content Placeholder 2"/>
          <p:cNvSpPr>
            <a:spLocks noGrp="1"/>
          </p:cNvSpPr>
          <p:nvPr>
            <p:ph sz="quarter" idx="1"/>
          </p:nvPr>
        </p:nvSpPr>
        <p:spPr>
          <a:xfrm>
            <a:off x="457200" y="990600"/>
            <a:ext cx="7467600" cy="5483352"/>
          </a:xfrm>
        </p:spPr>
        <p:txBody>
          <a:bodyPr>
            <a:normAutofit fontScale="92500" lnSpcReduction="20000"/>
          </a:bodyPr>
          <a:lstStyle/>
          <a:p>
            <a:pPr algn="just"/>
            <a:r>
              <a:rPr lang="en-US" dirty="0"/>
              <a:t>Social inclusion, according to researchers in the field of special education, may be looked at in two distinct ways: personal perspective and public perspective.</a:t>
            </a:r>
          </a:p>
          <a:p>
            <a:pPr algn="just"/>
            <a:r>
              <a:rPr lang="en-US" dirty="0"/>
              <a:t>Personal perspective holds a subjective view on </a:t>
            </a:r>
            <a:r>
              <a:rPr lang="en-US" dirty="0" smtClean="0"/>
              <a:t>social </a:t>
            </a:r>
            <a:r>
              <a:rPr lang="en-US" dirty="0"/>
              <a:t>inclusion. Here, Social inclusion is about total acceptance. </a:t>
            </a:r>
            <a:endParaRPr lang="en-US" dirty="0" smtClean="0"/>
          </a:p>
          <a:p>
            <a:pPr algn="just"/>
            <a:r>
              <a:rPr lang="en-US" dirty="0" smtClean="0"/>
              <a:t>Social </a:t>
            </a:r>
            <a:r>
              <a:rPr lang="en-US" dirty="0"/>
              <a:t>inclusion is about self-conquest. </a:t>
            </a:r>
            <a:r>
              <a:rPr lang="en-US" dirty="0" smtClean="0"/>
              <a:t>Social inclusion</a:t>
            </a:r>
            <a:r>
              <a:rPr lang="en-US" dirty="0"/>
              <a:t>, as far as the personal perspective is concerned, is about </a:t>
            </a:r>
            <a:r>
              <a:rPr lang="en-US" dirty="0" smtClean="0"/>
              <a:t>self-assertiveness. </a:t>
            </a:r>
          </a:p>
          <a:p>
            <a:pPr algn="just"/>
            <a:r>
              <a:rPr lang="en-US" dirty="0" smtClean="0"/>
              <a:t>It </a:t>
            </a:r>
            <a:r>
              <a:rPr lang="en-US" dirty="0"/>
              <a:t>denotes ‘knowing’ oneself despite physical, health, or sensory impairment. It means loving oneself and accepting oneself, without boasting and without apologies.</a:t>
            </a:r>
          </a:p>
          <a:p>
            <a:pPr algn="just"/>
            <a:r>
              <a:rPr lang="en-US" dirty="0"/>
              <a:t>Social inclusion is only humanely possible following acceptance. Only after self-conquest would we feel truly free and included.</a:t>
            </a:r>
          </a:p>
          <a:p>
            <a:pPr algn="just"/>
            <a:r>
              <a:rPr lang="en-US" dirty="0"/>
              <a:t>Social inclusion comes from the inside</a:t>
            </a:r>
            <a:r>
              <a:rPr lang="en-US" dirty="0" smtClean="0"/>
              <a:t>.</a:t>
            </a:r>
            <a:endParaRPr lang="en-US" dirty="0"/>
          </a:p>
        </p:txBody>
      </p:sp>
    </p:spTree>
    <p:extLst>
      <p:ext uri="{BB962C8B-B14F-4D97-AF65-F5344CB8AC3E}">
        <p14:creationId xmlns:p14="http://schemas.microsoft.com/office/powerpoint/2010/main" val="2090813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77000" cy="868362"/>
          </a:xfrm>
        </p:spPr>
        <p:txBody>
          <a:bodyPr/>
          <a:lstStyle/>
          <a:p>
            <a:r>
              <a:rPr lang="en-US" dirty="0" smtClean="0"/>
              <a:t>PUBLIC PERSPECTIVE</a:t>
            </a:r>
            <a:endParaRPr lang="en-US" dirty="0"/>
          </a:p>
        </p:txBody>
      </p:sp>
      <p:sp>
        <p:nvSpPr>
          <p:cNvPr id="3" name="Content Placeholder 2"/>
          <p:cNvSpPr>
            <a:spLocks noGrp="1"/>
          </p:cNvSpPr>
          <p:nvPr>
            <p:ph sz="quarter" idx="1"/>
          </p:nvPr>
        </p:nvSpPr>
        <p:spPr>
          <a:xfrm>
            <a:off x="457200" y="1447800"/>
            <a:ext cx="7696200" cy="5026152"/>
          </a:xfrm>
        </p:spPr>
        <p:txBody>
          <a:bodyPr/>
          <a:lstStyle/>
          <a:p>
            <a:pPr algn="just"/>
            <a:r>
              <a:rPr lang="en-US" dirty="0"/>
              <a:t>From the public perspective, Social inclusion is essentially about a culture that embraces tolerance. Disability inclusion, for the disabled, is having an unfettered opportunity to thrive and to maximize one's potential regardless of sensory or physical impairment. Social inclusion is seeing a government priority tilt to a plane that creates an enabling environment where everyone, regardless of </a:t>
            </a:r>
            <a:r>
              <a:rPr lang="en-US" dirty="0" smtClean="0"/>
              <a:t>gender, disability, ethnicity, location and/or health status </a:t>
            </a:r>
            <a:r>
              <a:rPr lang="en-US" dirty="0"/>
              <a:t>can compete and succeed- with order, with fairness, and with justness.</a:t>
            </a:r>
          </a:p>
          <a:p>
            <a:pPr algn="just"/>
            <a:endParaRPr lang="en-US" dirty="0"/>
          </a:p>
          <a:p>
            <a:pPr algn="just"/>
            <a:endParaRPr lang="en-US" dirty="0"/>
          </a:p>
        </p:txBody>
      </p:sp>
    </p:spTree>
    <p:extLst>
      <p:ext uri="{BB962C8B-B14F-4D97-AF65-F5344CB8AC3E}">
        <p14:creationId xmlns:p14="http://schemas.microsoft.com/office/powerpoint/2010/main" val="3531266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24800" cy="1143000"/>
          </a:xfrm>
        </p:spPr>
        <p:txBody>
          <a:bodyPr>
            <a:normAutofit fontScale="90000"/>
          </a:bodyPr>
          <a:lstStyle/>
          <a:p>
            <a:r>
              <a:rPr lang="en-US" sz="2700" dirty="0"/>
              <a:t>SOCIAL EXCLUSION IN NIGERIA – WHO IS EXCLUDED AND WHY?</a:t>
            </a:r>
            <a:r>
              <a:rPr lang="en-US" dirty="0"/>
              <a:t/>
            </a:r>
            <a:br>
              <a:rPr lang="en-US" dirty="0"/>
            </a:br>
            <a:endParaRPr lang="en-US" dirty="0"/>
          </a:p>
        </p:txBody>
      </p:sp>
      <p:sp>
        <p:nvSpPr>
          <p:cNvPr id="3" name="Content Placeholder 2"/>
          <p:cNvSpPr>
            <a:spLocks noGrp="1"/>
          </p:cNvSpPr>
          <p:nvPr>
            <p:ph sz="quarter" idx="1"/>
          </p:nvPr>
        </p:nvSpPr>
        <p:spPr>
          <a:xfrm>
            <a:off x="457200" y="1143000"/>
            <a:ext cx="8153400" cy="5330952"/>
          </a:xfrm>
        </p:spPr>
        <p:txBody>
          <a:bodyPr>
            <a:normAutofit fontScale="85000" lnSpcReduction="20000"/>
          </a:bodyPr>
          <a:lstStyle/>
          <a:p>
            <a:pPr algn="just"/>
            <a:r>
              <a:rPr lang="en-US" dirty="0"/>
              <a:t>In Nigeria, </a:t>
            </a:r>
            <a:r>
              <a:rPr lang="en-US" dirty="0" smtClean="0"/>
              <a:t>there is agreement in literature </a:t>
            </a:r>
            <a:r>
              <a:rPr lang="en-US" dirty="0"/>
              <a:t>that groups particularly at risk of social exclusion include: women and girls; people with disabilities; ethnic and religious minorities; migrants and internally displaced people; children and younger people; older people; sexual minorities; people without official identification; and people living with HIV. </a:t>
            </a:r>
            <a:endParaRPr lang="en-US" dirty="0" smtClean="0"/>
          </a:p>
          <a:p>
            <a:pPr algn="just"/>
            <a:endParaRPr lang="en-US" dirty="0" smtClean="0"/>
          </a:p>
          <a:p>
            <a:pPr algn="just"/>
            <a:r>
              <a:rPr lang="en-US" dirty="0" smtClean="0"/>
              <a:t>However</a:t>
            </a:r>
            <a:r>
              <a:rPr lang="en-US" dirty="0"/>
              <a:t>, it is important to note the intersectional forms of exclusion that each of these groups face. The UNDP notes, for example, that “women and young people are often victims of multiple and interlocking forms of discrimination and exclusion that can lead to an imbalance of power that excludes them from participating in economic development and affairs that affect them, ultimately undermining their needs and aspirations” (2018, p. 26). </a:t>
            </a:r>
            <a:endParaRPr lang="en-US" dirty="0" smtClean="0"/>
          </a:p>
          <a:p>
            <a:pPr algn="just"/>
            <a:endParaRPr lang="en-US" dirty="0" smtClean="0"/>
          </a:p>
          <a:p>
            <a:pPr algn="just"/>
            <a:r>
              <a:rPr lang="en-US" dirty="0" smtClean="0"/>
              <a:t>For </a:t>
            </a:r>
            <a:r>
              <a:rPr lang="en-US" dirty="0"/>
              <a:t>each of these groups, social exclusion is experienced as a result of complex and intersectional factors that combine to reduce their participation in society.</a:t>
            </a:r>
          </a:p>
          <a:p>
            <a:endParaRPr lang="en-US" dirty="0"/>
          </a:p>
        </p:txBody>
      </p:sp>
    </p:spTree>
    <p:extLst>
      <p:ext uri="{BB962C8B-B14F-4D97-AF65-F5344CB8AC3E}">
        <p14:creationId xmlns:p14="http://schemas.microsoft.com/office/powerpoint/2010/main" val="30099932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1194</TotalTime>
  <Words>2553</Words>
  <Application>Microsoft Office PowerPoint</Application>
  <PresentationFormat>On-screen Show (4:3)</PresentationFormat>
  <Paragraphs>97</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Oriel</vt:lpstr>
      <vt:lpstr>SOCIAL INCLSUION IN NIGERIA</vt:lpstr>
      <vt:lpstr>INTRODUCTION</vt:lpstr>
      <vt:lpstr>Introduction cont.</vt:lpstr>
      <vt:lpstr>INTRO. CONT’D</vt:lpstr>
      <vt:lpstr>PowerPoint Presentation</vt:lpstr>
      <vt:lpstr>Key questions that we must begin to ask ourselves include: </vt:lpstr>
      <vt:lpstr>PERSPECTIVES TO SOCIAL INCLUSION</vt:lpstr>
      <vt:lpstr>PUBLIC PERSPECTIVE</vt:lpstr>
      <vt:lpstr>SOCIAL EXCLUSION IN NIGERIA – WHO IS EXCLUDED AND WHY? </vt:lpstr>
      <vt:lpstr>Women and girls</vt:lpstr>
      <vt:lpstr>People with disabilities</vt:lpstr>
      <vt:lpstr>PowerPoint Presentation</vt:lpstr>
      <vt:lpstr>PowerPoint Presentation</vt:lpstr>
      <vt:lpstr>Other vulnerable groups</vt:lpstr>
      <vt:lpstr>PowerPoint Presentation</vt:lpstr>
      <vt:lpstr>SOCIAL EXCLUSION ANDPOVERTY  </vt:lpstr>
      <vt:lpstr>SOCIAL EXCLUSION AND CONFLICT</vt:lpstr>
      <vt:lpstr>Key elements of social inclusion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23</cp:revision>
  <dcterms:created xsi:type="dcterms:W3CDTF">2022-05-24T20:56:14Z</dcterms:created>
  <dcterms:modified xsi:type="dcterms:W3CDTF">2022-05-26T10:46:03Z</dcterms:modified>
</cp:coreProperties>
</file>